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7" r:id="rId3"/>
    <p:sldId id="315" r:id="rId4"/>
    <p:sldId id="314" r:id="rId5"/>
    <p:sldId id="295" r:id="rId6"/>
    <p:sldId id="296" r:id="rId7"/>
    <p:sldId id="316" r:id="rId8"/>
    <p:sldId id="317" r:id="rId9"/>
    <p:sldId id="318" r:id="rId10"/>
    <p:sldId id="259" r:id="rId11"/>
    <p:sldId id="319" r:id="rId12"/>
    <p:sldId id="320" r:id="rId13"/>
    <p:sldId id="298" r:id="rId14"/>
    <p:sldId id="299" r:id="rId15"/>
    <p:sldId id="258" r:id="rId16"/>
    <p:sldId id="300" r:id="rId17"/>
    <p:sldId id="260" r:id="rId18"/>
    <p:sldId id="301" r:id="rId19"/>
    <p:sldId id="303" r:id="rId20"/>
    <p:sldId id="302" r:id="rId21"/>
    <p:sldId id="304" r:id="rId22"/>
    <p:sldId id="305" r:id="rId23"/>
    <p:sldId id="306" r:id="rId24"/>
    <p:sldId id="307" r:id="rId25"/>
    <p:sldId id="262" r:id="rId26"/>
    <p:sldId id="263" r:id="rId27"/>
    <p:sldId id="264" r:id="rId28"/>
    <p:sldId id="265" r:id="rId29"/>
    <p:sldId id="266" r:id="rId30"/>
    <p:sldId id="267" r:id="rId31"/>
    <p:sldId id="321" r:id="rId32"/>
    <p:sldId id="270" r:id="rId33"/>
    <p:sldId id="308" r:id="rId34"/>
    <p:sldId id="271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5" r:id="rId47"/>
    <p:sldId id="310" r:id="rId48"/>
    <p:sldId id="311" r:id="rId49"/>
    <p:sldId id="312" r:id="rId50"/>
    <p:sldId id="313" r:id="rId51"/>
    <p:sldId id="287" r:id="rId52"/>
    <p:sldId id="286" r:id="rId53"/>
    <p:sldId id="288" r:id="rId54"/>
    <p:sldId id="289" r:id="rId55"/>
    <p:sldId id="290" r:id="rId56"/>
    <p:sldId id="293" r:id="rId57"/>
    <p:sldId id="292" r:id="rId5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C14B-DEB6-4C61-BA29-F9936D74AF57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97AA-F026-4DB5-9E86-0672C305AC7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C14B-DEB6-4C61-BA29-F9936D74AF57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97AA-F026-4DB5-9E86-0672C305AC7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C14B-DEB6-4C61-BA29-F9936D74AF57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97AA-F026-4DB5-9E86-0672C305AC7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C14B-DEB6-4C61-BA29-F9936D74AF57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97AA-F026-4DB5-9E86-0672C305AC7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C14B-DEB6-4C61-BA29-F9936D74AF57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97AA-F026-4DB5-9E86-0672C305AC7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C14B-DEB6-4C61-BA29-F9936D74AF57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97AA-F026-4DB5-9E86-0672C305AC7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C14B-DEB6-4C61-BA29-F9936D74AF57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97AA-F026-4DB5-9E86-0672C305AC7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C14B-DEB6-4C61-BA29-F9936D74AF57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97AA-F026-4DB5-9E86-0672C305AC7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C14B-DEB6-4C61-BA29-F9936D74AF57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97AA-F026-4DB5-9E86-0672C305AC7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C14B-DEB6-4C61-BA29-F9936D74AF57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97AA-F026-4DB5-9E86-0672C305AC7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C14B-DEB6-4C61-BA29-F9936D74AF57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CDD97AA-F026-4DB5-9E86-0672C305AC74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5CC14B-DEB6-4C61-BA29-F9936D74AF57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DD97AA-F026-4DB5-9E86-0672C305AC74}" type="slidenum">
              <a:rPr lang="en-US" smtClean="0"/>
              <a:pPr/>
              <a:t>‹N›</a:t>
            </a:fld>
            <a:endParaRPr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9.png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3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40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1371600"/>
            <a:ext cx="8352928" cy="1828800"/>
          </a:xfrm>
        </p:spPr>
        <p:txBody>
          <a:bodyPr>
            <a:normAutofit/>
          </a:bodyPr>
          <a:lstStyle/>
          <a:p>
            <a:pPr algn="ctr"/>
            <a:r>
              <a:rPr lang="en-US" smtClean="0"/>
              <a:t>Shape Matching: A Game-Theoretic Perspective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3933056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en-US" sz="3200" err="1" smtClean="0"/>
              <a:t>Emanuele</a:t>
            </a:r>
            <a:r>
              <a:rPr lang="en-US" sz="3200" smtClean="0"/>
              <a:t> Rodolà</a:t>
            </a:r>
          </a:p>
          <a:p>
            <a:pPr algn="ctr"/>
            <a:r>
              <a:rPr lang="en-US" sz="1800" smtClean="0"/>
              <a:t>rodola@isi.imi.i.u-tokyo.ac.jp</a:t>
            </a:r>
          </a:p>
        </p:txBody>
      </p:sp>
      <p:pic>
        <p:nvPicPr>
          <p:cNvPr id="4" name="Immagine 3" descr="toda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6034439"/>
            <a:ext cx="4317461" cy="634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Correspondence Problem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given a pair </a:t>
            </a:r>
            <a:r>
              <a:rPr lang="en-US" smtClean="0"/>
              <a:t>of objects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Correspondence Problem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given a pair of objects</a:t>
            </a:r>
          </a:p>
          <a:p>
            <a:r>
              <a:rPr lang="en-US" dirty="0" smtClean="0"/>
              <a:t>We assume these objects represent the same entity </a:t>
            </a:r>
            <a:r>
              <a:rPr lang="en-US" i="1" dirty="0" smtClean="0"/>
              <a:t>to </a:t>
            </a:r>
            <a:r>
              <a:rPr lang="en-US" i="1" smtClean="0"/>
              <a:t>some extent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Correspondence Problem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given a pair of objects</a:t>
            </a:r>
          </a:p>
          <a:p>
            <a:r>
              <a:rPr lang="en-US" dirty="0" smtClean="0"/>
              <a:t>We assume these objects represent the same entity </a:t>
            </a:r>
            <a:r>
              <a:rPr lang="en-US" i="1" dirty="0" smtClean="0"/>
              <a:t>to some extent</a:t>
            </a:r>
            <a:endParaRPr lang="en-US" dirty="0"/>
          </a:p>
          <a:p>
            <a:r>
              <a:rPr lang="en-US" dirty="0" smtClean="0"/>
              <a:t>Our task is to find </a:t>
            </a:r>
            <a:r>
              <a:rPr lang="en-US" i="1" dirty="0" smtClean="0"/>
              <a:t>feature-wise</a:t>
            </a:r>
            <a:r>
              <a:rPr lang="en-US" dirty="0" smtClean="0"/>
              <a:t> correspondences between the objects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Correspondence Problem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given a pair of objects</a:t>
            </a:r>
          </a:p>
          <a:p>
            <a:r>
              <a:rPr lang="en-US" dirty="0" smtClean="0"/>
              <a:t>We assume these objects represent the same entity </a:t>
            </a:r>
            <a:r>
              <a:rPr lang="en-US" i="1" dirty="0" smtClean="0"/>
              <a:t>to some extent</a:t>
            </a:r>
            <a:endParaRPr lang="en-US" dirty="0"/>
          </a:p>
          <a:p>
            <a:r>
              <a:rPr lang="en-US" dirty="0" smtClean="0"/>
              <a:t>Our task is to find </a:t>
            </a:r>
            <a:r>
              <a:rPr lang="en-US" i="1" dirty="0" smtClean="0"/>
              <a:t>feature-wise</a:t>
            </a:r>
            <a:r>
              <a:rPr lang="en-US" dirty="0" smtClean="0"/>
              <a:t> correspondences between the objects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653136"/>
            <a:ext cx="388553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Correspondence Problem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given a pair of objects</a:t>
            </a:r>
          </a:p>
          <a:p>
            <a:r>
              <a:rPr lang="en-US" dirty="0" smtClean="0"/>
              <a:t>We assume these objects represent the same entity </a:t>
            </a:r>
            <a:r>
              <a:rPr lang="en-US" i="1" dirty="0" smtClean="0"/>
              <a:t>to some extent</a:t>
            </a:r>
            <a:endParaRPr lang="en-US" dirty="0"/>
          </a:p>
          <a:p>
            <a:r>
              <a:rPr lang="en-US" dirty="0" smtClean="0"/>
              <a:t>Our task is to find </a:t>
            </a:r>
            <a:r>
              <a:rPr lang="en-US" i="1" dirty="0" smtClean="0"/>
              <a:t>feature-wise</a:t>
            </a:r>
            <a:r>
              <a:rPr lang="en-US" dirty="0" smtClean="0"/>
              <a:t> correspondences between the objects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653136"/>
            <a:ext cx="388553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7300" y="4365104"/>
            <a:ext cx="4113251" cy="215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Real-world examples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4811" y="2204864"/>
            <a:ext cx="6679557" cy="231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Real-world examples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25144"/>
            <a:ext cx="8096472" cy="156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4811" y="2204864"/>
            <a:ext cx="6679557" cy="231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36224"/>
            <a:ext cx="8229600" cy="4389120"/>
          </a:xfrm>
        </p:spPr>
        <p:txBody>
          <a:bodyPr/>
          <a:lstStyle/>
          <a:p>
            <a:r>
              <a:rPr lang="en-US" dirty="0" smtClean="0"/>
              <a:t>Most traditional </a:t>
            </a:r>
            <a:r>
              <a:rPr lang="en-US" smtClean="0"/>
              <a:t>techniques are </a:t>
            </a:r>
            <a:r>
              <a:rPr lang="en-US" i="1" smtClean="0"/>
              <a:t>feature-based</a:t>
            </a:r>
          </a:p>
          <a:p>
            <a:pPr lvl="1"/>
            <a:r>
              <a:rPr lang="en-US" smtClean="0"/>
              <a:t>Local descriptors (e.g. SIFT) are associated to object points</a:t>
            </a:r>
          </a:p>
          <a:p>
            <a:pPr lvl="1"/>
            <a:r>
              <a:rPr lang="en-US" smtClean="0"/>
              <a:t>Consensus/voting approaches are applied to extract a set of likely hypotheses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93096"/>
            <a:ext cx="4355976" cy="171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293096"/>
            <a:ext cx="4320480" cy="17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251520" y="6165304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smtClean="0"/>
              <a:t>RANSAC-Based Darces: A New Approach to Fast Automatic Registration of Partially Overlapping Range Images</a:t>
            </a:r>
            <a:r>
              <a:rPr lang="en-US" sz="1600" smtClean="0"/>
              <a:t>. C.Chen, Y.Hung, J.Cheng. TPAMI 1999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36224"/>
            <a:ext cx="8229600" cy="4389120"/>
          </a:xfrm>
        </p:spPr>
        <p:txBody>
          <a:bodyPr/>
          <a:lstStyle/>
          <a:p>
            <a:r>
              <a:rPr lang="en-US" smtClean="0"/>
              <a:t>Other </a:t>
            </a:r>
            <a:r>
              <a:rPr lang="en-US" dirty="0" smtClean="0"/>
              <a:t>effective techniques exploit specific information from their </a:t>
            </a:r>
            <a:r>
              <a:rPr lang="en-US" smtClean="0"/>
              <a:t>applicative domain (e.g. plane matching)</a:t>
            </a:r>
            <a:endParaRPr lang="en-US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3375620"/>
            <a:ext cx="77914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sellaDiTesto 7"/>
          <p:cNvSpPr txBox="1"/>
          <p:nvPr/>
        </p:nvSpPr>
        <p:spPr>
          <a:xfrm>
            <a:off x="251520" y="6165304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smtClean="0"/>
              <a:t>4-Points Congruent Sets for Robust Pairwise Surface Registration</a:t>
            </a:r>
            <a:r>
              <a:rPr lang="en-US" sz="1600" smtClean="0"/>
              <a:t>. D.Aiger, N.Mitra, D.Cohen-Or. SIGGRAPH 2008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Resorting to Pairwise Constraints</a:t>
            </a:r>
            <a:endParaRPr lang="en-US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687229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Born + Engineering in Rome</a:t>
            </a:r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5397624" cy="4048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Resorting to Pairwise Constraints</a:t>
            </a:r>
            <a:endParaRPr lang="en-US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687229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>
          <a:xfrm>
            <a:off x="2771800" y="2708920"/>
            <a:ext cx="4032448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Resorting to Pairwise Constraints</a:t>
            </a:r>
            <a:endParaRPr lang="en-US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687229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tangolo 6"/>
          <p:cNvSpPr/>
          <p:nvPr/>
        </p:nvSpPr>
        <p:spPr>
          <a:xfrm>
            <a:off x="2771800" y="2708920"/>
            <a:ext cx="4032448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2123728" y="3573016"/>
            <a:ext cx="4032448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e 8"/>
          <p:cNvSpPr/>
          <p:nvPr/>
        </p:nvSpPr>
        <p:spPr>
          <a:xfrm rot="2393665">
            <a:off x="2221925" y="2379927"/>
            <a:ext cx="504056" cy="16561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e 9"/>
          <p:cNvSpPr/>
          <p:nvPr/>
        </p:nvSpPr>
        <p:spPr>
          <a:xfrm rot="2376381">
            <a:off x="6075196" y="2389775"/>
            <a:ext cx="504056" cy="16561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Resorting to Pairwise Constraints</a:t>
            </a:r>
            <a:endParaRPr lang="en-US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687229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/>
          <p:cNvSpPr/>
          <p:nvPr/>
        </p:nvSpPr>
        <p:spPr>
          <a:xfrm>
            <a:off x="2771800" y="2708920"/>
            <a:ext cx="4032448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tangolo 4"/>
          <p:cNvSpPr/>
          <p:nvPr/>
        </p:nvSpPr>
        <p:spPr>
          <a:xfrm rot="20968892">
            <a:off x="2312445" y="3940478"/>
            <a:ext cx="4032448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Resorting to Pairwise Constraints</a:t>
            </a:r>
            <a:endParaRPr lang="en-US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687229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/>
          <p:cNvSpPr/>
          <p:nvPr/>
        </p:nvSpPr>
        <p:spPr>
          <a:xfrm>
            <a:off x="2195736" y="3573016"/>
            <a:ext cx="4032448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tangolo 4"/>
          <p:cNvSpPr/>
          <p:nvPr/>
        </p:nvSpPr>
        <p:spPr>
          <a:xfrm rot="537126">
            <a:off x="2464811" y="4606399"/>
            <a:ext cx="4032448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Resorting to Pairwise Constraints</a:t>
            </a:r>
            <a:endParaRPr lang="en-US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687229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/>
          <p:cNvSpPr/>
          <p:nvPr/>
        </p:nvSpPr>
        <p:spPr>
          <a:xfrm>
            <a:off x="2051720" y="5301208"/>
            <a:ext cx="4032448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2191609" y="3598624"/>
            <a:ext cx="4032448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Resorting to Pairwise Constraints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36224"/>
            <a:ext cx="8229600" cy="4389120"/>
          </a:xfrm>
        </p:spPr>
        <p:txBody>
          <a:bodyPr/>
          <a:lstStyle/>
          <a:p>
            <a:r>
              <a:rPr lang="en-US" dirty="0" smtClean="0"/>
              <a:t>The correspondence problem can be formulated as an </a:t>
            </a:r>
            <a:r>
              <a:rPr lang="en-US" i="1" dirty="0" smtClean="0"/>
              <a:t>assignment problem</a:t>
            </a:r>
            <a:r>
              <a:rPr lang="en-US" dirty="0" smtClean="0"/>
              <a:t> in </a:t>
            </a:r>
            <a:r>
              <a:rPr lang="en-US" smtClean="0"/>
              <a:t>which </a:t>
            </a:r>
            <a:r>
              <a:rPr lang="en-US" u="sng" smtClean="0"/>
              <a:t>each </a:t>
            </a:r>
            <a:r>
              <a:rPr lang="en-US" u="sng" dirty="0" smtClean="0"/>
              <a:t>pair of </a:t>
            </a:r>
            <a:r>
              <a:rPr lang="en-US" u="sng" smtClean="0"/>
              <a:t>assignments</a:t>
            </a:r>
            <a:r>
              <a:rPr lang="en-US" smtClean="0"/>
              <a:t> is </a:t>
            </a:r>
            <a:r>
              <a:rPr lang="en-US" dirty="0" smtClean="0"/>
              <a:t>given an agreement weight</a:t>
            </a:r>
          </a:p>
          <a:p>
            <a:r>
              <a:rPr lang="en-US" dirty="0" smtClean="0"/>
              <a:t>The solution to the assignment problem is the set of assignments giving the </a:t>
            </a:r>
            <a:r>
              <a:rPr lang="en-US" u="sng" dirty="0" smtClean="0"/>
              <a:t>maximum possible agreement</a:t>
            </a:r>
            <a:endParaRPr lang="en-US" u="sng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581128"/>
            <a:ext cx="3757439" cy="196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36224"/>
            <a:ext cx="8229600" cy="4389120"/>
          </a:xfrm>
        </p:spPr>
        <p:txBody>
          <a:bodyPr/>
          <a:lstStyle/>
          <a:p>
            <a:r>
              <a:rPr lang="en-US" dirty="0" smtClean="0"/>
              <a:t>Given a set of </a:t>
            </a:r>
            <a:r>
              <a:rPr lang="en-US" i="1" dirty="0" smtClean="0"/>
              <a:t>n</a:t>
            </a:r>
            <a:r>
              <a:rPr lang="en-US" i="1" baseline="-25000" dirty="0" smtClean="0"/>
              <a:t>M</a:t>
            </a:r>
            <a:r>
              <a:rPr lang="en-US" dirty="0" smtClean="0"/>
              <a:t> model features </a:t>
            </a:r>
            <a:r>
              <a:rPr lang="en-US" i="1" dirty="0" smtClean="0"/>
              <a:t>M</a:t>
            </a:r>
            <a:r>
              <a:rPr lang="en-US" dirty="0" smtClean="0"/>
              <a:t> and a set of </a:t>
            </a:r>
            <a:r>
              <a:rPr lang="en-US" i="1" dirty="0" smtClean="0"/>
              <a:t>n</a:t>
            </a:r>
            <a:r>
              <a:rPr lang="en-US" i="1" baseline="-25000" dirty="0" smtClean="0"/>
              <a:t>D</a:t>
            </a:r>
            <a:r>
              <a:rPr lang="en-US" dirty="0" smtClean="0"/>
              <a:t> data features </a:t>
            </a:r>
            <a:r>
              <a:rPr lang="en-US" i="1" dirty="0" smtClean="0"/>
              <a:t>D</a:t>
            </a:r>
            <a:r>
              <a:rPr lang="en-US" dirty="0" smtClean="0"/>
              <a:t>, a </a:t>
            </a:r>
            <a:r>
              <a:rPr lang="en-US" i="1" dirty="0" smtClean="0"/>
              <a:t>correspondence mapping</a:t>
            </a:r>
            <a:r>
              <a:rPr lang="en-US" dirty="0" smtClean="0"/>
              <a:t> </a:t>
            </a:r>
            <a:r>
              <a:rPr lang="en-US" i="1" dirty="0" smtClean="0"/>
              <a:t>C</a:t>
            </a:r>
            <a:r>
              <a:rPr lang="en-US" dirty="0" smtClean="0"/>
              <a:t> is a set of pairs                              .</a:t>
            </a:r>
          </a:p>
          <a:p>
            <a:r>
              <a:rPr lang="en-US" smtClean="0"/>
              <a:t>For </a:t>
            </a:r>
            <a:r>
              <a:rPr lang="en-US" dirty="0" smtClean="0"/>
              <a:t>each pair of assignments                       there is an associated pairwise affinity measure</a:t>
            </a:r>
          </a:p>
          <a:p>
            <a:r>
              <a:rPr lang="en-US" dirty="0" smtClean="0"/>
              <a:t>Given </a:t>
            </a:r>
            <a:r>
              <a:rPr lang="en-US" i="1" dirty="0" smtClean="0"/>
              <a:t>n</a:t>
            </a:r>
            <a:r>
              <a:rPr lang="en-US" dirty="0" smtClean="0"/>
              <a:t> candidate assignments, the affinity measures can be materialized in a          affinity matrix     </a:t>
            </a:r>
            <a:endParaRPr lang="en-US" i="1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547664" y="2979738"/>
          <a:ext cx="2466975" cy="449262"/>
        </p:xfrm>
        <a:graphic>
          <a:graphicData uri="http://schemas.openxmlformats.org/presentationml/2006/ole">
            <p:oleObj spid="_x0000_s6146" name="Equazione" r:id="rId3" imgW="1117440" imgH="203040" progId="Equation.3">
              <p:embed/>
            </p:oleObj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4867944" y="3429000"/>
          <a:ext cx="1792288" cy="449263"/>
        </p:xfrm>
        <a:graphic>
          <a:graphicData uri="http://schemas.openxmlformats.org/presentationml/2006/ole">
            <p:oleObj spid="_x0000_s6148" name="Equazione" r:id="rId4" imgW="812520" imgH="203040" progId="Equation.3">
              <p:embed/>
            </p:oleObj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4231953" y="4797152"/>
          <a:ext cx="700087" cy="307975"/>
        </p:xfrm>
        <a:graphic>
          <a:graphicData uri="http://schemas.openxmlformats.org/presentationml/2006/ole">
            <p:oleObj spid="_x0000_s6149" name="Equazione" r:id="rId5" imgW="317160" imgH="139680" progId="Equation.3">
              <p:embed/>
            </p:oleObj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7092280" y="4725144"/>
          <a:ext cx="363538" cy="338138"/>
        </p:xfrm>
        <a:graphic>
          <a:graphicData uri="http://schemas.openxmlformats.org/presentationml/2006/ole">
            <p:oleObj spid="_x0000_s6150" name="Equazione" r:id="rId6" imgW="164880" imgH="152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Pairwise affinity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36224"/>
            <a:ext cx="8229600" cy="4389120"/>
          </a:xfrm>
        </p:spPr>
        <p:txBody>
          <a:bodyPr/>
          <a:lstStyle/>
          <a:p>
            <a:r>
              <a:rPr lang="en-US" dirty="0" smtClean="0"/>
              <a:t>              describes how well the relative pairwise geometry (or any type of pairwise relationship) of two model features          is preserved after putting them in correspondence with the data features            .</a:t>
            </a:r>
            <a:endParaRPr lang="en-US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868363" y="2187575"/>
          <a:ext cx="1066800" cy="449263"/>
        </p:xfrm>
        <a:graphic>
          <a:graphicData uri="http://schemas.openxmlformats.org/presentationml/2006/ole">
            <p:oleObj spid="_x0000_s7170" name="Equazione" r:id="rId3" imgW="482400" imgH="203040" progId="Equation.3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2987824" y="2979737"/>
          <a:ext cx="728663" cy="449263"/>
        </p:xfrm>
        <a:graphic>
          <a:graphicData uri="http://schemas.openxmlformats.org/presentationml/2006/ole">
            <p:oleObj spid="_x0000_s7171" name="Equazione" r:id="rId4" imgW="330120" imgH="203040" progId="Equation.3">
              <p:embed/>
            </p:oleObj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6288088" y="3339778"/>
          <a:ext cx="896937" cy="449262"/>
        </p:xfrm>
        <a:graphic>
          <a:graphicData uri="http://schemas.openxmlformats.org/presentationml/2006/ole">
            <p:oleObj spid="_x0000_s7172" name="Equazione" r:id="rId5" imgW="406080" imgH="203040" progId="Equation.3">
              <p:embed/>
            </p:oleObj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576263" y="5983288"/>
          <a:ext cx="7019925" cy="685800"/>
        </p:xfrm>
        <a:graphic>
          <a:graphicData uri="http://schemas.openxmlformats.org/presentationml/2006/ole">
            <p:oleObj spid="_x0000_s7173" name="Equazione" r:id="rId6" imgW="2730240" imgH="266400" progId="Equation.3">
              <p:embed/>
            </p:oleObj>
          </a:graphicData>
        </a:graphic>
      </p:graphicFrame>
      <p:pic>
        <p:nvPicPr>
          <p:cNvPr id="8" name="Segnaposto contenuto 3" descr="mat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4221088"/>
            <a:ext cx="3124200" cy="1607248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9" name="Immagine 8" descr="evol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51920" y="3861048"/>
            <a:ext cx="4574127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Assignment Problem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36224"/>
            <a:ext cx="8229600" cy="438912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correspondence problem reduces to finding the cluster </a:t>
            </a:r>
            <a:r>
              <a:rPr lang="en-US" i="1" dirty="0" smtClean="0"/>
              <a:t>C</a:t>
            </a:r>
            <a:r>
              <a:rPr lang="en-US" dirty="0" smtClean="0"/>
              <a:t> of assignments          with maximum score</a:t>
            </a:r>
            <a:endParaRPr lang="en-US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4283968" y="3068960"/>
          <a:ext cx="728663" cy="449263"/>
        </p:xfrm>
        <a:graphic>
          <a:graphicData uri="http://schemas.openxmlformats.org/presentationml/2006/ole">
            <p:oleObj spid="_x0000_s8194" name="Equazione" r:id="rId3" imgW="330120" imgH="203040" progId="Equation.3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3307873" y="3717032"/>
          <a:ext cx="2488263" cy="761553"/>
        </p:xfrm>
        <a:graphic>
          <a:graphicData uri="http://schemas.openxmlformats.org/presentationml/2006/ole">
            <p:oleObj spid="_x0000_s8195" name="Equazione" r:id="rId4" imgW="914400" imgH="279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Assignment Problem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36224"/>
            <a:ext cx="8229600" cy="4389120"/>
          </a:xfrm>
        </p:spPr>
        <p:txBody>
          <a:bodyPr/>
          <a:lstStyle/>
          <a:p>
            <a:r>
              <a:rPr lang="en-US" dirty="0" smtClean="0"/>
              <a:t>We can represent any cluster </a:t>
            </a:r>
            <a:r>
              <a:rPr lang="en-US" i="1" dirty="0" smtClean="0"/>
              <a:t>C</a:t>
            </a:r>
            <a:r>
              <a:rPr lang="en-US" dirty="0" smtClean="0"/>
              <a:t> by an indicator vector </a:t>
            </a:r>
          </a:p>
          <a:p>
            <a:pPr>
              <a:buNone/>
            </a:pPr>
            <a:r>
              <a:rPr lang="en-US" dirty="0" smtClean="0"/>
              <a:t>                  such that               if            and zero otherwise.</a:t>
            </a:r>
          </a:p>
          <a:p>
            <a:r>
              <a:rPr lang="en-US" dirty="0" smtClean="0"/>
              <a:t>The inter-cluster score can be rewritten as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optimal solution </a:t>
            </a:r>
            <a:r>
              <a:rPr lang="en-US" i="1" dirty="0" smtClean="0"/>
              <a:t>x</a:t>
            </a:r>
            <a:r>
              <a:rPr lang="en-US" dirty="0" smtClean="0"/>
              <a:t>* is the </a:t>
            </a:r>
            <a:r>
              <a:rPr lang="en-US" smtClean="0"/>
              <a:t>binary vector</a:t>
            </a:r>
          </a:p>
          <a:p>
            <a:endParaRPr lang="en-US" smtClean="0"/>
          </a:p>
          <a:p>
            <a:endParaRPr lang="en-US" smtClean="0"/>
          </a:p>
          <a:p>
            <a:pPr algn="ctr">
              <a:buNone/>
            </a:pPr>
            <a:r>
              <a:rPr lang="en-US" smtClean="0">
                <a:solidFill>
                  <a:srgbClr val="FF0000"/>
                </a:solidFill>
              </a:rPr>
              <a:t>The resulting Integer Quadratic Program is NP-Hard</a:t>
            </a:r>
            <a:endParaRPr 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347864" y="2636912"/>
          <a:ext cx="1120775" cy="449262"/>
        </p:xfrm>
        <a:graphic>
          <a:graphicData uri="http://schemas.openxmlformats.org/presentationml/2006/ole">
            <p:oleObj spid="_x0000_s9218" name="Equazione" r:id="rId3" imgW="507960" imgH="203040" progId="Equation.3">
              <p:embed/>
            </p:oleObj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4860032" y="2636912"/>
          <a:ext cx="841375" cy="393700"/>
        </p:xfrm>
        <a:graphic>
          <a:graphicData uri="http://schemas.openxmlformats.org/presentationml/2006/ole">
            <p:oleObj spid="_x0000_s9219" name="Equazione" r:id="rId4" imgW="380880" imgH="177480" progId="Equation.3">
              <p:embed/>
            </p:oleObj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755576" y="2535560"/>
          <a:ext cx="1289050" cy="533400"/>
        </p:xfrm>
        <a:graphic>
          <a:graphicData uri="http://schemas.openxmlformats.org/presentationml/2006/ole">
            <p:oleObj spid="_x0000_s9220" name="Equazione" r:id="rId5" imgW="583920" imgH="241200" progId="Equation.3">
              <p:embed/>
            </p:oleObj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3160886" y="3736975"/>
          <a:ext cx="2635250" cy="787400"/>
        </p:xfrm>
        <a:graphic>
          <a:graphicData uri="http://schemas.openxmlformats.org/presentationml/2006/ole">
            <p:oleObj spid="_x0000_s9221" name="Equazione" r:id="rId6" imgW="1193760" imgH="355320" progId="Equation.3">
              <p:embed/>
            </p:oleObj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3206750" y="5085184"/>
          <a:ext cx="2774950" cy="506412"/>
        </p:xfrm>
        <a:graphic>
          <a:graphicData uri="http://schemas.openxmlformats.org/presentationml/2006/ole">
            <p:oleObj spid="_x0000_s9222" name="Equazione" r:id="rId7" imgW="12571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Born + Engineering in Rome</a:t>
            </a:r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5397624" cy="4048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068960"/>
            <a:ext cx="4847481" cy="3637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Relaxation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36224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The binary constraint on </a:t>
            </a:r>
            <a:r>
              <a:rPr lang="en-US" i="1" dirty="0" smtClean="0"/>
              <a:t>x</a:t>
            </a:r>
            <a:r>
              <a:rPr lang="en-US" dirty="0" smtClean="0"/>
              <a:t> can be relaxed to give rise to a </a:t>
            </a:r>
            <a:r>
              <a:rPr lang="en-US" i="1" dirty="0" smtClean="0"/>
              <a:t>fuzzy</a:t>
            </a:r>
            <a:r>
              <a:rPr lang="en-US" dirty="0" smtClean="0"/>
              <a:t> notion of correspondence, in which</a:t>
            </a:r>
          </a:p>
          <a:p>
            <a:r>
              <a:rPr lang="en-US" i="1" dirty="0" smtClean="0"/>
              <a:t>x</a:t>
            </a:r>
            <a:r>
              <a:rPr lang="en-US" dirty="0" smtClean="0"/>
              <a:t>*(</a:t>
            </a:r>
            <a:r>
              <a:rPr lang="en-US" i="1" dirty="0" smtClean="0"/>
              <a:t>a</a:t>
            </a:r>
            <a:r>
              <a:rPr lang="en-US" dirty="0" smtClean="0"/>
              <a:t>) may be interpreted as a measure of </a:t>
            </a:r>
            <a:r>
              <a:rPr lang="en-US" i="1" dirty="0" smtClean="0"/>
              <a:t>association</a:t>
            </a:r>
            <a:r>
              <a:rPr lang="en-US" dirty="0" smtClean="0"/>
              <a:t> of </a:t>
            </a:r>
            <a:r>
              <a:rPr lang="en-US" i="1" dirty="0" smtClean="0"/>
              <a:t>a</a:t>
            </a:r>
            <a:r>
              <a:rPr lang="en-US" dirty="0" smtClean="0"/>
              <a:t> with the best cluster </a:t>
            </a:r>
            <a:r>
              <a:rPr lang="en-US" i="1" dirty="0" smtClean="0"/>
              <a:t>C</a:t>
            </a:r>
            <a:r>
              <a:rPr lang="en-US" dirty="0" smtClean="0"/>
              <a:t>*</a:t>
            </a:r>
          </a:p>
          <a:p>
            <a:r>
              <a:rPr lang="en-US" dirty="0" smtClean="0"/>
              <a:t>Since only the relative values between the elements of </a:t>
            </a:r>
            <a:r>
              <a:rPr lang="en-US" i="1" dirty="0" smtClean="0"/>
              <a:t>x</a:t>
            </a:r>
            <a:r>
              <a:rPr lang="en-US" dirty="0" smtClean="0"/>
              <a:t> matter, we can impose</a:t>
            </a:r>
          </a:p>
          <a:p>
            <a:r>
              <a:rPr lang="en-US" dirty="0" smtClean="0"/>
              <a:t>We arrive at the quadratic problem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7370960" y="2463552"/>
          <a:ext cx="1233488" cy="533400"/>
        </p:xfrm>
        <a:graphic>
          <a:graphicData uri="http://schemas.openxmlformats.org/presentationml/2006/ole">
            <p:oleObj spid="_x0000_s10242" name="Equazione" r:id="rId3" imgW="558720" imgH="241200" progId="Equation.3">
              <p:embed/>
            </p:oleObj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4249539" y="4235177"/>
          <a:ext cx="898525" cy="561975"/>
        </p:xfrm>
        <a:graphic>
          <a:graphicData uri="http://schemas.openxmlformats.org/presentationml/2006/ole">
            <p:oleObj spid="_x0000_s10243" name="Equazione" r:id="rId4" imgW="406080" imgH="253800" progId="Equation.3">
              <p:embed/>
            </p:oleObj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3163888" y="5273675"/>
          <a:ext cx="2865437" cy="1122363"/>
        </p:xfrm>
        <a:graphic>
          <a:graphicData uri="http://schemas.openxmlformats.org/presentationml/2006/ole">
            <p:oleObj spid="_x0000_s10245" name="Equazione" r:id="rId5" imgW="129528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spectral solution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720400"/>
            <a:ext cx="8229600" cy="2732936"/>
          </a:xfrm>
        </p:spPr>
        <p:txBody>
          <a:bodyPr>
            <a:normAutofit/>
          </a:bodyPr>
          <a:lstStyle/>
          <a:p>
            <a:r>
              <a:rPr lang="en-US" dirty="0" smtClean="0"/>
              <a:t>By Rayleigh’s quotient theorem, </a:t>
            </a:r>
            <a:r>
              <a:rPr lang="en-US" i="1" dirty="0" smtClean="0"/>
              <a:t>x</a:t>
            </a:r>
            <a:r>
              <a:rPr lang="en-US" dirty="0" smtClean="0"/>
              <a:t>* maximizing the score is the principal eigenvector of </a:t>
            </a:r>
          </a:p>
          <a:p>
            <a:r>
              <a:rPr lang="en-US" dirty="0" smtClean="0"/>
              <a:t>Finally, since           , by </a:t>
            </a:r>
            <a:r>
              <a:rPr lang="en-US" dirty="0" err="1" smtClean="0"/>
              <a:t>Perron-Frobenius</a:t>
            </a:r>
            <a:r>
              <a:rPr lang="en-US" dirty="0" smtClean="0"/>
              <a:t> theorem the elements of </a:t>
            </a:r>
            <a:r>
              <a:rPr lang="en-US" i="1" dirty="0" smtClean="0"/>
              <a:t>x</a:t>
            </a:r>
            <a:r>
              <a:rPr lang="en-US" dirty="0" smtClean="0"/>
              <a:t>* </a:t>
            </a:r>
            <a:r>
              <a:rPr lang="en-US" smtClean="0"/>
              <a:t>will have the same sign and be </a:t>
            </a:r>
            <a:r>
              <a:rPr lang="en-US" dirty="0" smtClean="0"/>
              <a:t>in</a:t>
            </a:r>
          </a:p>
        </p:txBody>
      </p:sp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5863059" y="4221088"/>
          <a:ext cx="365125" cy="336550"/>
        </p:xfrm>
        <a:graphic>
          <a:graphicData uri="http://schemas.openxmlformats.org/presentationml/2006/ole">
            <p:oleObj spid="_x0000_s67586" name="Equazione" r:id="rId3" imgW="164880" imgH="152280" progId="Equation.3">
              <p:embed/>
            </p:oleObj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2699792" y="4653136"/>
          <a:ext cx="871537" cy="392112"/>
        </p:xfrm>
        <a:graphic>
          <a:graphicData uri="http://schemas.openxmlformats.org/presentationml/2006/ole">
            <p:oleObj spid="_x0000_s67587" name="Equazione" r:id="rId4" imgW="393480" imgH="177480" progId="Equation.3">
              <p:embed/>
            </p:oleObj>
          </a:graphicData>
        </a:graphic>
      </p:graphicFrame>
      <p:graphicFrame>
        <p:nvGraphicFramePr>
          <p:cNvPr id="10249" name="Object 9"/>
          <p:cNvGraphicFramePr>
            <a:graphicFrameLocks noChangeAspect="1"/>
          </p:cNvGraphicFramePr>
          <p:nvPr/>
        </p:nvGraphicFramePr>
        <p:xfrm>
          <a:off x="7596336" y="5040982"/>
          <a:ext cx="617538" cy="476250"/>
        </p:xfrm>
        <a:graphic>
          <a:graphicData uri="http://schemas.openxmlformats.org/presentationml/2006/ole">
            <p:oleObj spid="_x0000_s67588" name="Equazione" r:id="rId5" imgW="279360" imgH="215640" progId="Equation.3">
              <p:embed/>
            </p:oleObj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3059832" y="2234629"/>
          <a:ext cx="2865437" cy="1122363"/>
        </p:xfrm>
        <a:graphic>
          <a:graphicData uri="http://schemas.openxmlformats.org/presentationml/2006/ole">
            <p:oleObj spid="_x0000_s67589" name="Equazione" r:id="rId6" imgW="129528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spectral solution (cont’d)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36224"/>
            <a:ext cx="8229600" cy="4389120"/>
          </a:xfrm>
        </p:spPr>
        <p:txBody>
          <a:bodyPr/>
          <a:lstStyle/>
          <a:p>
            <a:pPr marL="0" algn="ctr">
              <a:spcBef>
                <a:spcPts val="0"/>
              </a:spcBef>
              <a:buNone/>
            </a:pPr>
            <a:r>
              <a:rPr lang="en-US" sz="2800" smtClean="0"/>
              <a:t>The </a:t>
            </a:r>
            <a:r>
              <a:rPr lang="en-US" sz="2800" dirty="0" smtClean="0"/>
              <a:t>spectral approach turns out to be inefficient and to have stability issues in the presence of outliers</a:t>
            </a:r>
          </a:p>
          <a:p>
            <a:endParaRPr lang="en-US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334" y="3284984"/>
            <a:ext cx="7221066" cy="2709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asellaDiTesto 4"/>
          <p:cNvSpPr txBox="1"/>
          <p:nvPr/>
        </p:nvSpPr>
        <p:spPr>
          <a:xfrm>
            <a:off x="251520" y="6165304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smtClean="0"/>
              <a:t>A Spectral Technique for Correspondence Problems Using Pairwise Constraints</a:t>
            </a:r>
            <a:r>
              <a:rPr lang="en-US" sz="1600" smtClean="0"/>
              <a:t>. M.Leordeanu, M.Hebert. ICCV 2005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inlier selection approach</a:t>
            </a:r>
            <a:endParaRPr lang="en-US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1330" y="2226940"/>
            <a:ext cx="7107214" cy="185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7118" y="4365104"/>
            <a:ext cx="720343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sellaDiTesto 8"/>
          <p:cNvSpPr txBox="1"/>
          <p:nvPr/>
        </p:nvSpPr>
        <p:spPr>
          <a:xfrm>
            <a:off x="323528" y="2348880"/>
            <a:ext cx="2520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We cast the matching problem to an </a:t>
            </a:r>
            <a:r>
              <a:rPr lang="en-US" sz="2400" i="1" smtClean="0"/>
              <a:t>inlier selection problem</a:t>
            </a:r>
            <a:r>
              <a:rPr lang="en-US" sz="2400" smtClean="0"/>
              <a:t> in which we are interested in </a:t>
            </a:r>
            <a:r>
              <a:rPr lang="en-US" sz="2400" u="sng" smtClean="0"/>
              <a:t>few</a:t>
            </a:r>
            <a:r>
              <a:rPr lang="en-US" sz="2400" smtClean="0"/>
              <a:t>, </a:t>
            </a:r>
            <a:r>
              <a:rPr lang="en-US" sz="2400" u="sng" smtClean="0"/>
              <a:t>stable</a:t>
            </a:r>
            <a:r>
              <a:rPr lang="en-US" sz="2400" smtClean="0"/>
              <a:t> inliers even under strong outlier noise.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Attaining sparsity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36224"/>
            <a:ext cx="8229600" cy="4389120"/>
          </a:xfrm>
        </p:spPr>
        <p:txBody>
          <a:bodyPr/>
          <a:lstStyle/>
          <a:p>
            <a:r>
              <a:rPr lang="en-US" dirty="0" smtClean="0"/>
              <a:t>Following a </a:t>
            </a:r>
            <a:r>
              <a:rPr lang="en-US" i="1" dirty="0" err="1" smtClean="0"/>
              <a:t>sparsity</a:t>
            </a:r>
            <a:r>
              <a:rPr lang="en-US" i="1" dirty="0" smtClean="0"/>
              <a:t> </a:t>
            </a:r>
            <a:r>
              <a:rPr lang="en-US" i="1" dirty="0" err="1" smtClean="0"/>
              <a:t>ansatz</a:t>
            </a:r>
            <a:r>
              <a:rPr lang="en-US" dirty="0" smtClean="0"/>
              <a:t> found in signal processing, we propose to further relax the constraints on </a:t>
            </a:r>
            <a:r>
              <a:rPr lang="en-US" i="1" dirty="0" smtClean="0"/>
              <a:t>x</a:t>
            </a:r>
            <a:r>
              <a:rPr lang="en-US" dirty="0" smtClean="0"/>
              <a:t>, arriving at: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Thus, we are seeking to optimize           over the standard </a:t>
            </a:r>
            <a:r>
              <a:rPr lang="en-US" i="1" dirty="0" smtClean="0"/>
              <a:t>n</a:t>
            </a:r>
            <a:r>
              <a:rPr lang="en-US" dirty="0" smtClean="0"/>
              <a:t>-simplex</a:t>
            </a: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2894310" y="3212976"/>
          <a:ext cx="3117850" cy="1122362"/>
        </p:xfrm>
        <a:graphic>
          <a:graphicData uri="http://schemas.openxmlformats.org/presentationml/2006/ole">
            <p:oleObj spid="_x0000_s13314" name="Equazione" r:id="rId3" imgW="1409400" imgH="507960" progId="Equation.3">
              <p:embed/>
            </p:oleObj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5457230" y="4365104"/>
          <a:ext cx="842962" cy="449263"/>
        </p:xfrm>
        <a:graphic>
          <a:graphicData uri="http://schemas.openxmlformats.org/presentationml/2006/ole">
            <p:oleObj spid="_x0000_s13315" name="Equazione" r:id="rId4" imgW="380880" imgH="203040" progId="Equation.3">
              <p:embed/>
            </p:oleObj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2267744" y="5445844"/>
          <a:ext cx="5046663" cy="1079500"/>
        </p:xfrm>
        <a:graphic>
          <a:graphicData uri="http://schemas.openxmlformats.org/presentationml/2006/ole">
            <p:oleObj spid="_x0000_s13316" name="Equazione" r:id="rId5" imgW="2133360" imgH="457200" progId="Equation.3">
              <p:embed/>
            </p:oleObj>
          </a:graphicData>
        </a:graphic>
      </p:graphicFrame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5301208"/>
            <a:ext cx="9144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Game </a:t>
            </a:r>
            <a:r>
              <a:rPr lang="it-IT" dirty="0" err="1" smtClean="0"/>
              <a:t>Theory</a:t>
            </a:r>
            <a:r>
              <a:rPr lang="it-IT" dirty="0" smtClean="0"/>
              <a:t> in Computer Vision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36224"/>
            <a:ext cx="8229600" cy="4389120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en-US" dirty="0" smtClean="0"/>
              <a:t>Originated in the early 40’s, Game Theory was an attempt to formalize a system characterized by the actions of entities with competing objectives, which is thus hard to characterize with a single objective function.</a:t>
            </a:r>
          </a:p>
          <a:p>
            <a:pPr marL="0">
              <a:spcBef>
                <a:spcPts val="0"/>
              </a:spcBef>
              <a:buNone/>
            </a:pPr>
            <a:endParaRPr lang="en-US" dirty="0" smtClean="0"/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According to this view, the emphasis shifts from the search of a local optimum to the definition of equilibria between opposing forces.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Game </a:t>
            </a:r>
            <a:r>
              <a:rPr lang="it-IT" dirty="0" err="1" smtClean="0"/>
              <a:t>Theory</a:t>
            </a:r>
            <a:r>
              <a:rPr lang="it-IT" dirty="0" smtClean="0"/>
              <a:t> (</a:t>
            </a:r>
            <a:r>
              <a:rPr lang="it-IT" dirty="0" err="1" smtClean="0"/>
              <a:t>cont</a:t>
            </a:r>
            <a:r>
              <a:rPr lang="it-IT" dirty="0" smtClean="0"/>
              <a:t>’d)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1800200"/>
          </a:xfrm>
        </p:spPr>
        <p:txBody>
          <a:bodyPr>
            <a:normAutofit fontScale="92500" lnSpcReduction="10000"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en-US" sz="3200" dirty="0" smtClean="0"/>
              <a:t>Multiple players have at their disposal a set of </a:t>
            </a:r>
            <a:r>
              <a:rPr lang="en-US" sz="3200" i="1" dirty="0" smtClean="0"/>
              <a:t>strategies</a:t>
            </a:r>
            <a:r>
              <a:rPr lang="en-US" sz="3200" dirty="0" smtClean="0"/>
              <a:t> and their goal is to maximize a </a:t>
            </a:r>
            <a:r>
              <a:rPr lang="en-US" sz="3200" i="1" dirty="0" smtClean="0"/>
              <a:t>payoff</a:t>
            </a:r>
            <a:r>
              <a:rPr lang="en-US" sz="3200" dirty="0" smtClean="0"/>
              <a:t> (or reward) that depends on the strategies adopted by other players.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Preliminaries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36224"/>
            <a:ext cx="8229600" cy="4389120"/>
          </a:xfrm>
        </p:spPr>
        <p:txBody>
          <a:bodyPr/>
          <a:lstStyle/>
          <a:p>
            <a:r>
              <a:rPr lang="it-IT" dirty="0" err="1" smtClean="0"/>
              <a:t>Let</a:t>
            </a:r>
            <a:r>
              <a:rPr lang="it-IT" dirty="0" smtClean="0"/>
              <a:t>                        enumerate the set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available</a:t>
            </a:r>
            <a:r>
              <a:rPr lang="it-IT" dirty="0" smtClean="0"/>
              <a:t> </a:t>
            </a:r>
            <a:r>
              <a:rPr lang="it-IT" i="1" dirty="0" smtClean="0"/>
              <a:t>pure </a:t>
            </a:r>
            <a:r>
              <a:rPr lang="it-IT" i="1" dirty="0" err="1" smtClean="0"/>
              <a:t>strategies</a:t>
            </a:r>
            <a:r>
              <a:rPr lang="it-IT" dirty="0" smtClean="0"/>
              <a:t>, </a:t>
            </a:r>
            <a:r>
              <a:rPr lang="it-IT" dirty="0" err="1" smtClean="0"/>
              <a:t>our</a:t>
            </a:r>
            <a:r>
              <a:rPr lang="it-IT" dirty="0" smtClean="0"/>
              <a:t> candidate </a:t>
            </a:r>
            <a:r>
              <a:rPr lang="it-IT" dirty="0" err="1" smtClean="0"/>
              <a:t>matches</a:t>
            </a:r>
            <a:endParaRPr lang="it-IT" dirty="0" smtClean="0"/>
          </a:p>
          <a:p>
            <a:r>
              <a:rPr lang="it-IT" dirty="0" err="1" smtClean="0"/>
              <a:t>Let</a:t>
            </a:r>
            <a:r>
              <a:rPr lang="it-IT" dirty="0" smtClean="0"/>
              <a:t>                 </a:t>
            </a:r>
            <a:r>
              <a:rPr lang="it-IT" dirty="0" err="1" smtClean="0"/>
              <a:t>specify</a:t>
            </a:r>
            <a:r>
              <a:rPr lang="it-IT" dirty="0" smtClean="0"/>
              <a:t> the </a:t>
            </a:r>
            <a:r>
              <a:rPr lang="it-IT" dirty="0" err="1" smtClean="0"/>
              <a:t>payoffs</a:t>
            </a:r>
            <a:r>
              <a:rPr lang="it-IT" dirty="0" smtClean="0"/>
              <a:t> </a:t>
            </a:r>
            <a:r>
              <a:rPr lang="it-IT" dirty="0" err="1" smtClean="0"/>
              <a:t>among</a:t>
            </a:r>
            <a:r>
              <a:rPr lang="it-IT" dirty="0" smtClean="0"/>
              <a:t> </a:t>
            </a:r>
            <a:r>
              <a:rPr lang="it-IT" i="1" dirty="0" smtClean="0"/>
              <a:t>i</a:t>
            </a:r>
            <a:r>
              <a:rPr lang="it-IT" dirty="0" smtClean="0"/>
              <a:t>- and </a:t>
            </a:r>
            <a:r>
              <a:rPr lang="it-IT" i="1" dirty="0" err="1" smtClean="0"/>
              <a:t>j</a:t>
            </a:r>
            <a:r>
              <a:rPr lang="it-IT" dirty="0" err="1" smtClean="0"/>
              <a:t>-strategists</a:t>
            </a:r>
            <a:endParaRPr lang="it-IT" dirty="0" smtClean="0"/>
          </a:p>
          <a:p>
            <a:r>
              <a:rPr lang="it-IT" dirty="0" smtClean="0"/>
              <a:t>A </a:t>
            </a:r>
            <a:r>
              <a:rPr lang="it-IT" i="1" dirty="0" err="1" smtClean="0"/>
              <a:t>mixed</a:t>
            </a:r>
            <a:r>
              <a:rPr lang="it-IT" i="1" dirty="0" smtClean="0"/>
              <a:t> </a:t>
            </a:r>
            <a:r>
              <a:rPr lang="it-IT" i="1" dirty="0" err="1" smtClean="0"/>
              <a:t>strategy</a:t>
            </a:r>
            <a:r>
              <a:rPr lang="it-IT" dirty="0" smtClean="0"/>
              <a:t> </a:t>
            </a:r>
            <a:r>
              <a:rPr lang="it-IT" i="1" dirty="0" smtClean="0"/>
              <a:t>            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probability</a:t>
            </a:r>
            <a:r>
              <a:rPr lang="it-IT" dirty="0" smtClean="0"/>
              <a:t> </a:t>
            </a:r>
            <a:r>
              <a:rPr lang="it-IT" dirty="0" err="1" smtClean="0"/>
              <a:t>distribution</a:t>
            </a:r>
            <a:r>
              <a:rPr lang="it-IT" dirty="0" smtClean="0"/>
              <a:t> </a:t>
            </a:r>
            <a:r>
              <a:rPr lang="it-IT" dirty="0" err="1" smtClean="0"/>
              <a:t>over</a:t>
            </a:r>
            <a:r>
              <a:rPr lang="it-IT" dirty="0" smtClean="0"/>
              <a:t> the set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strategies</a:t>
            </a:r>
            <a:endParaRPr lang="it-IT" dirty="0" smtClean="0"/>
          </a:p>
          <a:p>
            <a:r>
              <a:rPr lang="en-US" dirty="0" smtClean="0"/>
              <a:t>The </a:t>
            </a:r>
            <a:r>
              <a:rPr lang="en-US" i="1" dirty="0" smtClean="0"/>
              <a:t>support</a:t>
            </a:r>
            <a:r>
              <a:rPr lang="en-US" dirty="0" smtClean="0"/>
              <a:t> of a mixed strategy </a:t>
            </a:r>
            <a:r>
              <a:rPr lang="en-US" i="1" dirty="0" smtClean="0"/>
              <a:t>x</a:t>
            </a:r>
            <a:r>
              <a:rPr lang="en-US" dirty="0" smtClean="0"/>
              <a:t>, denoted by </a:t>
            </a:r>
            <a:r>
              <a:rPr lang="el-GR" i="1" dirty="0" smtClean="0"/>
              <a:t>σ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), is defined as the set of elements chosen with non-zero probability:                                    .</a:t>
            </a:r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1376363" y="2160588"/>
          <a:ext cx="1792287" cy="476250"/>
        </p:xfrm>
        <a:graphic>
          <a:graphicData uri="http://schemas.openxmlformats.org/presentationml/2006/ole">
            <p:oleObj spid="_x0000_s14338" name="Equazione" r:id="rId3" imgW="812520" imgH="215640" progId="Equation.3">
              <p:embed/>
            </p:oleObj>
          </a:graphicData>
        </a:graphic>
      </p:graphicFrame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331640" y="3041204"/>
          <a:ext cx="1289050" cy="531812"/>
        </p:xfrm>
        <a:graphic>
          <a:graphicData uri="http://schemas.openxmlformats.org/presentationml/2006/ole">
            <p:oleObj spid="_x0000_s14339" name="Equazione" r:id="rId4" imgW="583920" imgH="241200" progId="Equation.3">
              <p:embed/>
            </p:oleObj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3203848" y="3861048"/>
          <a:ext cx="962025" cy="479425"/>
        </p:xfrm>
        <a:graphic>
          <a:graphicData uri="http://schemas.openxmlformats.org/presentationml/2006/ole">
            <p:oleObj spid="_x0000_s14341" name="Equazione" r:id="rId5" imgW="406080" imgH="203040" progId="Equation.3">
              <p:embed/>
            </p:oleObj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5615781" y="2565400"/>
          <a:ext cx="1260475" cy="449263"/>
        </p:xfrm>
        <a:graphic>
          <a:graphicData uri="http://schemas.openxmlformats.org/presentationml/2006/ole">
            <p:oleObj spid="_x0000_s14342" name="Equazione" r:id="rId6" imgW="571320" imgH="203040" progId="Equation.3">
              <p:embed/>
            </p:oleObj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2550021" y="5590058"/>
          <a:ext cx="2886075" cy="503238"/>
        </p:xfrm>
        <a:graphic>
          <a:graphicData uri="http://schemas.openxmlformats.org/presentationml/2006/ole">
            <p:oleObj spid="_x0000_s14343" name="Equazione" r:id="rId7" imgW="13078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Expected</a:t>
            </a:r>
            <a:r>
              <a:rPr lang="it-IT" dirty="0" smtClean="0"/>
              <a:t> payoff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36224"/>
            <a:ext cx="8229600" cy="438912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endParaRPr lang="en-US" dirty="0" smtClean="0"/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The </a:t>
            </a:r>
            <a:r>
              <a:rPr lang="en-US" i="1" dirty="0" smtClean="0"/>
              <a:t>expected payoff</a:t>
            </a:r>
            <a:r>
              <a:rPr lang="en-US" dirty="0" smtClean="0"/>
              <a:t> received by a player choosing element </a:t>
            </a:r>
            <a:r>
              <a:rPr lang="en-US" i="1" dirty="0" err="1" smtClean="0"/>
              <a:t>i</a:t>
            </a:r>
            <a:r>
              <a:rPr lang="en-US" dirty="0" smtClean="0"/>
              <a:t> when playing against a player adopting a mixed </a:t>
            </a:r>
            <a:r>
              <a:rPr lang="it-IT" dirty="0" err="1" smtClean="0"/>
              <a:t>strategy</a:t>
            </a:r>
            <a:r>
              <a:rPr lang="it-IT" dirty="0" smtClean="0"/>
              <a:t> </a:t>
            </a:r>
            <a:r>
              <a:rPr lang="it-IT" i="1" dirty="0" smtClean="0"/>
              <a:t>x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                             . </a:t>
            </a:r>
          </a:p>
          <a:p>
            <a:pPr marL="0">
              <a:spcBef>
                <a:spcPts val="0"/>
              </a:spcBef>
              <a:buNone/>
            </a:pPr>
            <a:endParaRPr lang="en-US" dirty="0" smtClean="0"/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The expected payoff received by adopting the mixed strategy </a:t>
            </a:r>
            <a:r>
              <a:rPr lang="en-US" i="1" dirty="0" smtClean="0"/>
              <a:t>y</a:t>
            </a:r>
            <a:r>
              <a:rPr lang="en-US" dirty="0" smtClean="0"/>
              <a:t> against </a:t>
            </a:r>
            <a:r>
              <a:rPr lang="en-US" i="1" dirty="0" smtClean="0"/>
              <a:t>x</a:t>
            </a:r>
            <a:r>
              <a:rPr lang="en-US" dirty="0" smtClean="0"/>
              <a:t> is            .</a:t>
            </a:r>
            <a:endParaRPr lang="it-IT" dirty="0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3228975" y="3318693"/>
          <a:ext cx="2436813" cy="614363"/>
        </p:xfrm>
        <a:graphic>
          <a:graphicData uri="http://schemas.openxmlformats.org/presentationml/2006/ole">
            <p:oleObj spid="_x0000_s15363" name="Equazione" r:id="rId3" imgW="1104840" imgH="279360" progId="Equation.3">
              <p:embed/>
            </p:oleObj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3563888" y="4509120"/>
          <a:ext cx="923925" cy="501650"/>
        </p:xfrm>
        <a:graphic>
          <a:graphicData uri="http://schemas.openxmlformats.org/presentationml/2006/ole">
            <p:oleObj spid="_x0000_s15364" name="Equazione" r:id="rId4" imgW="4190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Nash Equilibria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36224"/>
            <a:ext cx="8229600" cy="438912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best replies</a:t>
            </a:r>
            <a:r>
              <a:rPr lang="en-US" dirty="0" smtClean="0"/>
              <a:t> against mixed strategy </a:t>
            </a:r>
            <a:r>
              <a:rPr lang="en-US" i="1" dirty="0" smtClean="0"/>
              <a:t>x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central notion is that of a </a:t>
            </a:r>
            <a:r>
              <a:rPr lang="en-US" b="1" dirty="0" smtClean="0"/>
              <a:t>Nash Equilibrium</a:t>
            </a:r>
            <a:r>
              <a:rPr lang="en-US" dirty="0" smtClean="0"/>
              <a:t>. A strategy x is said to be a NE if it is a best reply to itself, i.e.                                       , implying:</a:t>
            </a:r>
            <a:endParaRPr lang="it-IT" dirty="0"/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2051720" y="2781746"/>
          <a:ext cx="4959350" cy="503238"/>
        </p:xfrm>
        <a:graphic>
          <a:graphicData uri="http://schemas.openxmlformats.org/presentationml/2006/ole">
            <p:oleObj spid="_x0000_s16386" name="Equazione" r:id="rId3" imgW="2247840" imgH="228600" progId="Equation.3">
              <p:embed/>
            </p:oleObj>
          </a:graphicData>
        </a:graphic>
      </p:graphicFrame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259632" y="4365923"/>
          <a:ext cx="3222625" cy="503237"/>
        </p:xfrm>
        <a:graphic>
          <a:graphicData uri="http://schemas.openxmlformats.org/presentationml/2006/ole">
            <p:oleObj spid="_x0000_s16387" name="Equazione" r:id="rId4" imgW="1460160" imgH="228600" progId="Equation.3">
              <p:embed/>
            </p:oleObj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2717800" y="4941168"/>
          <a:ext cx="3475038" cy="530225"/>
        </p:xfrm>
        <a:graphic>
          <a:graphicData uri="http://schemas.openxmlformats.org/presentationml/2006/ole">
            <p:oleObj spid="_x0000_s16388" name="Equazione" r:id="rId5" imgW="157464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Born + Engineering in Rome</a:t>
            </a:r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5397624" cy="4048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068960"/>
            <a:ext cx="4847481" cy="3637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978868"/>
            <a:ext cx="2186847" cy="3106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Evolutionary</a:t>
            </a:r>
            <a:r>
              <a:rPr lang="it-IT" dirty="0" smtClean="0"/>
              <a:t> Dynamics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36224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We undertake an </a:t>
            </a:r>
            <a:r>
              <a:rPr lang="en-US" i="1" dirty="0" smtClean="0"/>
              <a:t>evolutionary approach</a:t>
            </a:r>
            <a:r>
              <a:rPr lang="en-US" dirty="0" smtClean="0"/>
              <a:t> to the computation of Nash equilibria.</a:t>
            </a:r>
          </a:p>
          <a:p>
            <a:r>
              <a:rPr lang="en-US" dirty="0" smtClean="0"/>
              <a:t>We consider a scenario where pairs of individuals are repeatedly drawn at random from a large population to perform a </a:t>
            </a:r>
            <a:r>
              <a:rPr lang="en-US" i="1" dirty="0" smtClean="0"/>
              <a:t>two-player </a:t>
            </a:r>
            <a:r>
              <a:rPr lang="it-IT" i="1" dirty="0" smtClean="0"/>
              <a:t>game</a:t>
            </a:r>
            <a:r>
              <a:rPr lang="it-IT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i="1" dirty="0" smtClean="0"/>
              <a:t>selection process</a:t>
            </a:r>
            <a:r>
              <a:rPr lang="en-US" dirty="0" smtClean="0"/>
              <a:t> operates over time on the distribution of behaviors, favoring players that receive higher payoffs.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Evolutionary</a:t>
            </a:r>
            <a:r>
              <a:rPr lang="it-IT" dirty="0" smtClean="0"/>
              <a:t> </a:t>
            </a:r>
            <a:r>
              <a:rPr lang="it-IT" dirty="0" err="1" smtClean="0"/>
              <a:t>Stable</a:t>
            </a:r>
            <a:r>
              <a:rPr lang="it-IT" dirty="0" smtClean="0"/>
              <a:t> </a:t>
            </a:r>
            <a:r>
              <a:rPr lang="it-IT" dirty="0" err="1" smtClean="0"/>
              <a:t>Strategies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36224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In this dynamic setting, the concept of </a:t>
            </a:r>
            <a:r>
              <a:rPr lang="en-US" i="1" dirty="0" smtClean="0"/>
              <a:t>stability</a:t>
            </a:r>
            <a:r>
              <a:rPr lang="en-US" dirty="0" smtClean="0"/>
              <a:t>, or resistance to invasion by new strategies, </a:t>
            </a:r>
            <a:r>
              <a:rPr lang="it-IT" dirty="0" err="1" smtClean="0"/>
              <a:t>becomes</a:t>
            </a:r>
            <a:r>
              <a:rPr lang="it-IT" dirty="0" smtClean="0"/>
              <a:t> </a:t>
            </a:r>
            <a:r>
              <a:rPr lang="it-IT" dirty="0" err="1" smtClean="0"/>
              <a:t>central</a:t>
            </a:r>
            <a:r>
              <a:rPr lang="it-IT" dirty="0" smtClean="0"/>
              <a:t>.</a:t>
            </a:r>
          </a:p>
          <a:p>
            <a:r>
              <a:rPr lang="en-US" dirty="0" smtClean="0"/>
              <a:t>A strategy </a:t>
            </a:r>
            <a:r>
              <a:rPr lang="en-US" i="1" dirty="0" smtClean="0"/>
              <a:t>x</a:t>
            </a:r>
            <a:r>
              <a:rPr lang="en-US" dirty="0" smtClean="0"/>
              <a:t> is said to be an </a:t>
            </a:r>
            <a:r>
              <a:rPr lang="en-US" b="1" dirty="0" smtClean="0"/>
              <a:t>evolutionary stable strategy</a:t>
            </a:r>
            <a:r>
              <a:rPr lang="en-US" dirty="0" smtClean="0"/>
              <a:t> (ESS) if it is a NE and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condition guarantees that any deviation from the stable strategies does not pay.</a:t>
            </a:r>
            <a:endParaRPr lang="it-IT" dirty="0"/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1691680" y="4437063"/>
          <a:ext cx="5659438" cy="503237"/>
        </p:xfrm>
        <a:graphic>
          <a:graphicData uri="http://schemas.openxmlformats.org/presentationml/2006/ole">
            <p:oleObj spid="_x0000_s17410" name="Equazione" r:id="rId3" imgW="25653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 link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Optimization</a:t>
            </a:r>
            <a:r>
              <a:rPr lang="it-IT" dirty="0" smtClean="0"/>
              <a:t> </a:t>
            </a:r>
            <a:r>
              <a:rPr lang="it-IT" dirty="0" err="1" smtClean="0"/>
              <a:t>Theory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36224"/>
            <a:ext cx="8229600" cy="4389120"/>
          </a:xfrm>
        </p:spPr>
        <p:txBody>
          <a:bodyPr/>
          <a:lstStyle/>
          <a:p>
            <a:pPr>
              <a:buNone/>
            </a:pPr>
            <a:endParaRPr lang="en-US" smtClean="0"/>
          </a:p>
          <a:p>
            <a:pPr>
              <a:buNone/>
            </a:pPr>
            <a:endParaRPr lang="en-US" dirty="0" smtClean="0"/>
          </a:p>
          <a:p>
            <a:pPr marL="0" algn="ctr">
              <a:spcBef>
                <a:spcPts val="0"/>
              </a:spcBef>
              <a:buNone/>
            </a:pPr>
            <a:r>
              <a:rPr lang="en-US" i="1" dirty="0" smtClean="0"/>
              <a:t>Stable states correspond to the strict local maximizers of the </a:t>
            </a:r>
            <a:r>
              <a:rPr lang="en-US" i="1" smtClean="0"/>
              <a:t>average payoff             over </a:t>
            </a:r>
            <a:r>
              <a:rPr lang="en-US" i="1" dirty="0" smtClean="0"/>
              <a:t>the simplex, whereas all critical points are related to Nash Equilibria</a:t>
            </a:r>
            <a:endParaRPr lang="it-IT" i="1" dirty="0"/>
          </a:p>
        </p:txBody>
      </p:sp>
      <p:graphicFrame>
        <p:nvGraphicFramePr>
          <p:cNvPr id="53249" name="Object 1"/>
          <p:cNvGraphicFramePr>
            <a:graphicFrameLocks noChangeAspect="1"/>
          </p:cNvGraphicFramePr>
          <p:nvPr/>
        </p:nvGraphicFramePr>
        <p:xfrm>
          <a:off x="3415606" y="3429819"/>
          <a:ext cx="868362" cy="503237"/>
        </p:xfrm>
        <a:graphic>
          <a:graphicData uri="http://schemas.openxmlformats.org/presentationml/2006/ole">
            <p:oleObj spid="_x0000_s53249" name="Equazione" r:id="rId3" imgW="3934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selection</a:t>
            </a:r>
            <a:r>
              <a:rPr lang="it-IT" dirty="0" smtClean="0"/>
              <a:t> </a:t>
            </a:r>
            <a:r>
              <a:rPr lang="it-IT" dirty="0" err="1" smtClean="0"/>
              <a:t>process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36224"/>
            <a:ext cx="8229600" cy="43891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The search for a stable state is performed by simulating the evolution of a natural selection </a:t>
            </a:r>
            <a:r>
              <a:rPr lang="it-IT" dirty="0" err="1" smtClean="0"/>
              <a:t>process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marL="0">
              <a:spcBef>
                <a:spcPts val="0"/>
              </a:spcBef>
              <a:buNone/>
            </a:pPr>
            <a:r>
              <a:rPr lang="it-IT" dirty="0" err="1" smtClean="0"/>
              <a:t>Many</a:t>
            </a:r>
            <a:r>
              <a:rPr lang="it-IT" dirty="0" smtClean="0"/>
              <a:t> </a:t>
            </a:r>
            <a:r>
              <a:rPr lang="it-IT" dirty="0" err="1" smtClean="0"/>
              <a:t>algorithms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mathematical</a:t>
            </a:r>
            <a:r>
              <a:rPr lang="it-IT" dirty="0" smtClean="0"/>
              <a:t> </a:t>
            </a:r>
            <a:r>
              <a:rPr lang="it-IT" dirty="0" err="1" smtClean="0"/>
              <a:t>properties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proposed</a:t>
            </a:r>
            <a:r>
              <a:rPr lang="it-IT" dirty="0" smtClean="0"/>
              <a:t> in </a:t>
            </a:r>
            <a:r>
              <a:rPr lang="it-IT" dirty="0" err="1" smtClean="0"/>
              <a:t>literature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3126829"/>
            <a:ext cx="5615111" cy="210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Replicator</a:t>
            </a:r>
            <a:r>
              <a:rPr lang="it-IT" dirty="0" smtClean="0"/>
              <a:t> Dynamics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504376"/>
            <a:ext cx="8229600" cy="3092976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en-US" dirty="0" smtClean="0"/>
              <a:t>Under this dynamics, the </a:t>
            </a:r>
            <a:r>
              <a:rPr lang="en-US" dirty="0" smtClean="0">
                <a:solidFill>
                  <a:srgbClr val="FF0000"/>
                </a:solidFill>
              </a:rPr>
              <a:t>average payoff</a:t>
            </a:r>
            <a:r>
              <a:rPr lang="en-US" dirty="0" smtClean="0"/>
              <a:t> of the population is also guaranteed to strictly increase (provided the matrix is nonnegative and symmetric), and </a:t>
            </a:r>
            <a:r>
              <a:rPr lang="en-US" i="1" dirty="0" smtClean="0"/>
              <a:t>x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+1)</a:t>
            </a:r>
            <a:r>
              <a:rPr lang="en-US" i="1" dirty="0" smtClean="0"/>
              <a:t> </a:t>
            </a:r>
            <a:r>
              <a:rPr lang="en-US" dirty="0" smtClean="0"/>
              <a:t>=</a:t>
            </a:r>
            <a:r>
              <a:rPr lang="en-US" i="1" dirty="0" smtClean="0"/>
              <a:t> x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 only when </a:t>
            </a:r>
            <a:r>
              <a:rPr lang="en-US" i="1" dirty="0" smtClean="0"/>
              <a:t>x</a:t>
            </a:r>
            <a:r>
              <a:rPr lang="en-US" dirty="0" smtClean="0"/>
              <a:t> is a stationary point </a:t>
            </a:r>
            <a:r>
              <a:rPr lang="it-IT" dirty="0" err="1" smtClean="0"/>
              <a:t>for</a:t>
            </a:r>
            <a:r>
              <a:rPr lang="it-IT" dirty="0" smtClean="0"/>
              <a:t> the </a:t>
            </a:r>
            <a:r>
              <a:rPr lang="it-IT" dirty="0" err="1" smtClean="0"/>
              <a:t>dynamics</a:t>
            </a:r>
            <a:r>
              <a:rPr lang="it-IT" dirty="0" smtClean="0"/>
              <a:t>.</a:t>
            </a:r>
            <a:endParaRPr lang="it-IT" dirty="0"/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2411760" y="2173734"/>
          <a:ext cx="4243387" cy="1111250"/>
        </p:xfrm>
        <a:graphic>
          <a:graphicData uri="http://schemas.openxmlformats.org/presentationml/2006/ole">
            <p:oleObj spid="_x0000_s18434" name="Equazione" r:id="rId3" imgW="1650960" imgH="431640" progId="Equation.3">
              <p:embed/>
            </p:oleObj>
          </a:graphicData>
        </a:graphic>
      </p:graphicFrame>
      <p:sp>
        <p:nvSpPr>
          <p:cNvPr id="5" name="Ovale 4"/>
          <p:cNvSpPr/>
          <p:nvPr/>
        </p:nvSpPr>
        <p:spPr>
          <a:xfrm>
            <a:off x="4716016" y="2636912"/>
            <a:ext cx="194421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Replicator</a:t>
            </a:r>
            <a:r>
              <a:rPr lang="it-IT" dirty="0" smtClean="0"/>
              <a:t> Dynamics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504376"/>
            <a:ext cx="8229600" cy="3092976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fraction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individuals</a:t>
            </a:r>
            <a:r>
              <a:rPr lang="it-IT" dirty="0" smtClean="0"/>
              <a:t> </a:t>
            </a:r>
            <a:r>
              <a:rPr lang="en-US" dirty="0" smtClean="0"/>
              <a:t>adopting strategy </a:t>
            </a:r>
            <a:r>
              <a:rPr lang="en-US" i="1" dirty="0" err="1" smtClean="0"/>
              <a:t>i</a:t>
            </a:r>
            <a:r>
              <a:rPr lang="en-US" dirty="0" smtClean="0"/>
              <a:t> will grow over time whenever </a:t>
            </a:r>
            <a:r>
              <a:rPr lang="en-US" dirty="0" smtClean="0">
                <a:solidFill>
                  <a:srgbClr val="00CC00"/>
                </a:solidFill>
              </a:rPr>
              <a:t>their expected payoff</a:t>
            </a:r>
            <a:r>
              <a:rPr lang="en-US" dirty="0" smtClean="0"/>
              <a:t> exceeds the </a:t>
            </a:r>
            <a:r>
              <a:rPr lang="en-US" dirty="0" smtClean="0">
                <a:solidFill>
                  <a:srgbClr val="FF0000"/>
                </a:solidFill>
              </a:rPr>
              <a:t>population average</a:t>
            </a:r>
            <a:r>
              <a:rPr lang="en-US" dirty="0" smtClean="0"/>
              <a:t>, decreasing otherwise. </a:t>
            </a:r>
          </a:p>
          <a:p>
            <a:r>
              <a:rPr lang="en-US" dirty="0" smtClean="0"/>
              <a:t>Any such sequence will always </a:t>
            </a:r>
            <a:r>
              <a:rPr lang="it-IT" dirty="0" smtClean="0"/>
              <a:t>converge </a:t>
            </a:r>
            <a:r>
              <a:rPr lang="it-IT" dirty="0" err="1" smtClean="0"/>
              <a:t>to</a:t>
            </a:r>
            <a:r>
              <a:rPr lang="it-IT" dirty="0" smtClean="0"/>
              <a:t> a </a:t>
            </a:r>
            <a:r>
              <a:rPr lang="it-IT" dirty="0" err="1" smtClean="0"/>
              <a:t>unique</a:t>
            </a:r>
            <a:r>
              <a:rPr lang="it-IT" dirty="0" smtClean="0"/>
              <a:t> </a:t>
            </a:r>
            <a:r>
              <a:rPr lang="it-IT" dirty="0" err="1" smtClean="0"/>
              <a:t>solution</a:t>
            </a:r>
            <a:r>
              <a:rPr lang="it-IT" dirty="0" smtClean="0"/>
              <a:t> (a Nash </a:t>
            </a:r>
            <a:r>
              <a:rPr lang="it-IT" dirty="0" err="1" smtClean="0"/>
              <a:t>Equilibrium</a:t>
            </a:r>
            <a:r>
              <a:rPr lang="it-IT" dirty="0" smtClean="0"/>
              <a:t>). </a:t>
            </a:r>
          </a:p>
          <a:p>
            <a:r>
              <a:rPr lang="it-IT" smtClean="0"/>
              <a:t>Very simple implementation and rather efficient</a:t>
            </a:r>
          </a:p>
          <a:p>
            <a:r>
              <a:rPr lang="it-IT" smtClean="0"/>
              <a:t>Biologically motivated</a:t>
            </a:r>
            <a:endParaRPr lang="it-IT" dirty="0" smtClean="0"/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2411760" y="2173734"/>
          <a:ext cx="4243387" cy="1111250"/>
        </p:xfrm>
        <a:graphic>
          <a:graphicData uri="http://schemas.openxmlformats.org/presentationml/2006/ole">
            <p:oleObj spid="_x0000_s19458" name="Equazione" r:id="rId3" imgW="1650960" imgH="431640" progId="Equation.3">
              <p:embed/>
            </p:oleObj>
          </a:graphicData>
        </a:graphic>
      </p:graphicFrame>
      <p:sp>
        <p:nvSpPr>
          <p:cNvPr id="5" name="Ovale 4"/>
          <p:cNvSpPr/>
          <p:nvPr/>
        </p:nvSpPr>
        <p:spPr>
          <a:xfrm>
            <a:off x="4788024" y="2132856"/>
            <a:ext cx="1728192" cy="64807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e 5"/>
          <p:cNvSpPr/>
          <p:nvPr/>
        </p:nvSpPr>
        <p:spPr>
          <a:xfrm>
            <a:off x="4716016" y="2636912"/>
            <a:ext cx="194421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Matching</a:t>
            </a:r>
            <a:r>
              <a:rPr lang="it-IT" dirty="0" smtClean="0"/>
              <a:t> Game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36224"/>
            <a:ext cx="8229600" cy="43891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it-IT" dirty="0" err="1" smtClean="0"/>
              <a:t>Define</a:t>
            </a:r>
            <a:r>
              <a:rPr lang="it-IT" dirty="0" smtClean="0"/>
              <a:t> the </a:t>
            </a:r>
            <a:r>
              <a:rPr lang="it-IT" i="1" dirty="0" smtClean="0"/>
              <a:t>set </a:t>
            </a:r>
            <a:r>
              <a:rPr lang="it-IT" i="1" dirty="0" err="1" smtClean="0"/>
              <a:t>of</a:t>
            </a:r>
            <a:r>
              <a:rPr lang="it-IT" i="1" dirty="0" smtClean="0"/>
              <a:t> </a:t>
            </a:r>
            <a:r>
              <a:rPr lang="it-IT" i="1" dirty="0" err="1" smtClean="0"/>
              <a:t>strategies</a:t>
            </a:r>
            <a:r>
              <a:rPr lang="it-IT" dirty="0" smtClean="0"/>
              <a:t> </a:t>
            </a:r>
            <a:r>
              <a:rPr lang="it-IT" dirty="0" err="1" smtClean="0"/>
              <a:t>available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the </a:t>
            </a:r>
            <a:r>
              <a:rPr lang="it-IT" dirty="0" err="1" smtClean="0"/>
              <a:t>players</a:t>
            </a:r>
            <a:endParaRPr lang="it-IT" dirty="0" smtClean="0"/>
          </a:p>
          <a:p>
            <a:pPr>
              <a:buFont typeface="Wingdings" pitchFamily="2" charset="2"/>
              <a:buChar char="Ø"/>
            </a:pPr>
            <a:r>
              <a:rPr lang="it-IT" dirty="0" err="1" smtClean="0"/>
              <a:t>Define</a:t>
            </a:r>
            <a:r>
              <a:rPr lang="it-IT" dirty="0" smtClean="0"/>
              <a:t> the </a:t>
            </a:r>
            <a:r>
              <a:rPr lang="it-IT" dirty="0" err="1" smtClean="0"/>
              <a:t>payoffs</a:t>
            </a:r>
            <a:r>
              <a:rPr lang="it-IT" dirty="0" smtClean="0"/>
              <a:t> </a:t>
            </a:r>
            <a:r>
              <a:rPr lang="it-IT" dirty="0" err="1" smtClean="0"/>
              <a:t>related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strategies</a:t>
            </a:r>
            <a:r>
              <a:rPr lang="it-IT" dirty="0" smtClean="0"/>
              <a:t> (payoff </a:t>
            </a:r>
            <a:r>
              <a:rPr lang="it-IT" dirty="0" err="1" smtClean="0"/>
              <a:t>matrix</a:t>
            </a:r>
            <a:r>
              <a:rPr lang="it-IT" dirty="0" smtClean="0"/>
              <a:t>)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means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some </a:t>
            </a:r>
            <a:r>
              <a:rPr lang="it-IT" i="1" dirty="0" smtClean="0"/>
              <a:t>payoff </a:t>
            </a:r>
            <a:r>
              <a:rPr lang="it-IT" i="1" dirty="0" err="1" smtClean="0"/>
              <a:t>function</a:t>
            </a:r>
            <a:endParaRPr lang="it-IT" dirty="0" smtClean="0"/>
          </a:p>
          <a:p>
            <a:pPr>
              <a:buFont typeface="Wingdings" pitchFamily="2" charset="2"/>
              <a:buChar char="Ø"/>
            </a:pPr>
            <a:r>
              <a:rPr lang="it-IT" dirty="0" err="1" smtClean="0"/>
              <a:t>Initialize</a:t>
            </a:r>
            <a:r>
              <a:rPr lang="it-IT" dirty="0" smtClean="0"/>
              <a:t> the </a:t>
            </a:r>
            <a:r>
              <a:rPr lang="it-IT" dirty="0" err="1" smtClean="0"/>
              <a:t>population</a:t>
            </a:r>
            <a:r>
              <a:rPr lang="it-IT" dirty="0" smtClean="0"/>
              <a:t> </a:t>
            </a:r>
            <a:r>
              <a:rPr lang="it-IT" dirty="0" err="1" smtClean="0"/>
              <a:t>vector</a:t>
            </a:r>
            <a:r>
              <a:rPr lang="it-IT" dirty="0" smtClean="0"/>
              <a:t> (e.g., at the </a:t>
            </a:r>
            <a:r>
              <a:rPr lang="it-IT" dirty="0" err="1" smtClean="0"/>
              <a:t>barycenter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simplex)</a:t>
            </a:r>
          </a:p>
          <a:p>
            <a:pPr>
              <a:buFont typeface="Wingdings" pitchFamily="2" charset="2"/>
              <a:buChar char="Ø"/>
            </a:pPr>
            <a:r>
              <a:rPr lang="it-IT" dirty="0" err="1" smtClean="0"/>
              <a:t>Run</a:t>
            </a:r>
            <a:r>
              <a:rPr lang="it-IT" dirty="0" smtClean="0"/>
              <a:t> the </a:t>
            </a:r>
            <a:r>
              <a:rPr lang="it-IT" dirty="0" err="1" smtClean="0"/>
              <a:t>evolutionary</a:t>
            </a:r>
            <a:r>
              <a:rPr lang="it-IT" dirty="0" smtClean="0"/>
              <a:t> </a:t>
            </a:r>
            <a:r>
              <a:rPr lang="it-IT" dirty="0" err="1" smtClean="0"/>
              <a:t>process</a:t>
            </a:r>
            <a:r>
              <a:rPr lang="it-IT" dirty="0" smtClean="0"/>
              <a:t> </a:t>
            </a:r>
            <a:r>
              <a:rPr lang="it-IT" dirty="0" err="1" smtClean="0"/>
              <a:t>until</a:t>
            </a:r>
            <a:r>
              <a:rPr lang="it-IT" dirty="0" smtClean="0"/>
              <a:t> </a:t>
            </a:r>
            <a:r>
              <a:rPr lang="it-IT" dirty="0" err="1" smtClean="0"/>
              <a:t>an</a:t>
            </a:r>
            <a:r>
              <a:rPr lang="it-IT" dirty="0" smtClean="0"/>
              <a:t> </a:t>
            </a:r>
            <a:r>
              <a:rPr lang="it-IT" dirty="0" err="1" smtClean="0"/>
              <a:t>equilibrium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reached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Object-in-clutter recognition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mtClean="0"/>
              <a:t>The inlier selection behavior finds a direct application in object-in-clutter recognition</a:t>
            </a:r>
            <a:endParaRPr lang="en-US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571389"/>
            <a:ext cx="8556823" cy="366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251520" y="6165304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smtClean="0"/>
              <a:t>A Scale-Independent Selection Process for 3D Object Recognition in Cluttered Scenes</a:t>
            </a:r>
            <a:r>
              <a:rPr lang="en-US" sz="1600" smtClean="0"/>
              <a:t>. E.Rodolà, A.Albarelli, F.Bergamasco, A.Torsello. 3DIMPVT 2011, IJCV 2012 (to appear).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Rigid surface alignment</a:t>
            </a:r>
            <a:endParaRPr lang="en-US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08" y="2310574"/>
            <a:ext cx="8964488" cy="324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251520" y="6165304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smtClean="0"/>
              <a:t>Fast and Accurate Surface Alignment Through an Isometry-Enforcing Game</a:t>
            </a:r>
            <a:r>
              <a:rPr lang="en-US" sz="1600" smtClean="0"/>
              <a:t>. A.Albarelli, E.Rodolà, A.Torsello. CVPR 2010, TPAMI 2012 (to appear).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detection</a:t>
            </a:r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8632" y="3227313"/>
            <a:ext cx="8662370" cy="250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251520" y="6165304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smtClean="0"/>
              <a:t>Loosely Distinctive Features for Robust Surface Alignment</a:t>
            </a:r>
            <a:r>
              <a:rPr lang="en-US" sz="1600" smtClean="0"/>
              <a:t>. A.Albarelli, E.Rodolà, A.Torsello. ECCV </a:t>
            </a:r>
            <a:r>
              <a:rPr lang="en-US" sz="1600" smtClean="0"/>
              <a:t>2010.</a:t>
            </a:r>
            <a:endParaRPr lang="en-US" sz="1600"/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133480"/>
          </a:xfrm>
        </p:spPr>
        <p:txBody>
          <a:bodyPr/>
          <a:lstStyle/>
          <a:p>
            <a:pPr>
              <a:buNone/>
            </a:pPr>
            <a:r>
              <a:rPr lang="en-US" smtClean="0"/>
              <a:t>Adopting single local features as game strategies gives rise to an effective clustering approach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Computer Vision in Venice</a:t>
            </a:r>
            <a:endParaRPr lang="en-US"/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670" y="1844824"/>
            <a:ext cx="8382794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e 7"/>
          <p:cNvSpPr/>
          <p:nvPr/>
        </p:nvSpPr>
        <p:spPr>
          <a:xfrm>
            <a:off x="2771800" y="3068960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matching for SfM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mtClean="0"/>
              <a:t>We can enforce an affine or epipolar (instead of isometric) constraint to match SIFT-like features</a:t>
            </a:r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251520" y="6165304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smtClean="0"/>
              <a:t>Imposing Semi-local Geometric Constraints for Accurate Correspondences Selection in SfM</a:t>
            </a:r>
            <a:r>
              <a:rPr lang="en-US" sz="1600" smtClean="0"/>
              <a:t>. A.Albarelli, E.Rodolà, A.Torsello. 3DPVT 2010, IJCV 2012.</a:t>
            </a:r>
            <a:endParaRPr lang="en-US" sz="160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3068960"/>
            <a:ext cx="56292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non-rigid shapes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2852936"/>
            <a:ext cx="6984776" cy="391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844824"/>
            <a:ext cx="5472608" cy="222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non-rigid shapes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51504"/>
            <a:ext cx="8229600" cy="1061472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en-US" dirty="0" smtClean="0"/>
              <a:t>Resilience to different kinds of deformation depends on the specific </a:t>
            </a:r>
            <a:r>
              <a:rPr lang="en-US" i="1" dirty="0" smtClean="0"/>
              <a:t>choice of a metric d</a:t>
            </a:r>
            <a:r>
              <a:rPr lang="en-US" baseline="-25000" dirty="0" smtClean="0"/>
              <a:t>*</a:t>
            </a:r>
            <a:r>
              <a:rPr lang="en-US" dirty="0" smtClean="0"/>
              <a:t>() on the shapes.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068960"/>
            <a:ext cx="3272035" cy="275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Arco 6"/>
          <p:cNvSpPr/>
          <p:nvPr/>
        </p:nvSpPr>
        <p:spPr>
          <a:xfrm rot="3963178">
            <a:off x="5259500" y="3875245"/>
            <a:ext cx="864096" cy="1440160"/>
          </a:xfrm>
          <a:prstGeom prst="arc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ttore 2 8"/>
          <p:cNvCxnSpPr/>
          <p:nvPr/>
        </p:nvCxnSpPr>
        <p:spPr>
          <a:xfrm>
            <a:off x="5580112" y="3950445"/>
            <a:ext cx="648072" cy="7200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467544" y="5656858"/>
          <a:ext cx="4832350" cy="652462"/>
        </p:xfrm>
        <a:graphic>
          <a:graphicData uri="http://schemas.openxmlformats.org/presentationml/2006/ole">
            <p:oleObj spid="_x0000_s20483" name="Equazione" r:id="rId4" imgW="1879560" imgH="253800" progId="Equation.3">
              <p:embed/>
            </p:oleObj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467544" y="3356992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Just like in the rigid case, we are going to enforce </a:t>
            </a:r>
            <a:r>
              <a:rPr lang="en-US" sz="2400" i="1" dirty="0" smtClean="0"/>
              <a:t>isometries</a:t>
            </a:r>
            <a:r>
              <a:rPr lang="en-US" sz="2400" dirty="0" smtClean="0"/>
              <a:t> of the shapes according to some payoff/affinity function </a:t>
            </a:r>
            <a:r>
              <a:rPr lang="el-GR" sz="2400" dirty="0" smtClean="0"/>
              <a:t>π</a:t>
            </a:r>
            <a:r>
              <a:rPr lang="it-IT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840519"/>
            <a:ext cx="8172400" cy="201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magine 4" descr="top-matches - Copy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844824"/>
            <a:ext cx="5328592" cy="378922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780928"/>
            <a:ext cx="2932040" cy="1899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Qualitative results</a:t>
            </a:r>
            <a:endParaRPr lang="en-US" dirty="0"/>
          </a:p>
        </p:txBody>
      </p:sp>
      <p:pic>
        <p:nvPicPr>
          <p:cNvPr id="4" name="Immagine 3" descr="top-matches - Copy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2049411"/>
            <a:ext cx="8028383" cy="3971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asellaDiTesto 4"/>
          <p:cNvSpPr txBox="1"/>
          <p:nvPr/>
        </p:nvSpPr>
        <p:spPr>
          <a:xfrm>
            <a:off x="251520" y="6165304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smtClean="0"/>
              <a:t>A Game-Theoretic Approach to Deformable Shape Matching</a:t>
            </a:r>
            <a:r>
              <a:rPr lang="en-US" sz="1600" smtClean="0"/>
              <a:t>. E.Rodolà, A.Bronstein, A.Torsello. CVPR 2012.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36224"/>
            <a:ext cx="8229600" cy="43891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We approached the all-pervasive </a:t>
            </a:r>
            <a:r>
              <a:rPr lang="en-US" b="1" dirty="0" smtClean="0"/>
              <a:t>correspondence problem</a:t>
            </a:r>
            <a:r>
              <a:rPr lang="en-US" dirty="0" smtClean="0"/>
              <a:t> in Computer Vision.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Our main results took advantage of recent developments in the emerging field of </a:t>
            </a:r>
            <a:r>
              <a:rPr lang="en-US" b="1" dirty="0" smtClean="0"/>
              <a:t>game-theoretic methods</a:t>
            </a:r>
            <a:r>
              <a:rPr lang="en-US" dirty="0" smtClean="0"/>
              <a:t> for Machine Learning and Pattern Recognition.</a:t>
            </a:r>
          </a:p>
          <a:p>
            <a:r>
              <a:rPr lang="en-US" dirty="0" smtClean="0"/>
              <a:t>We shaped a </a:t>
            </a:r>
            <a:r>
              <a:rPr lang="en-US" b="1" dirty="0" smtClean="0"/>
              <a:t>general framework</a:t>
            </a:r>
            <a:r>
              <a:rPr lang="en-US" dirty="0" smtClean="0"/>
              <a:t> that is flexible enough to accommodate rather specific and commonly encountered correspondence problems within the areas of 3D reconstruction and shape analysis. 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We were able to apply said framework to a non-rigid 3D matching scenario and tested its </a:t>
            </a:r>
            <a:r>
              <a:rPr lang="en-US" b="1" dirty="0" smtClean="0"/>
              <a:t>effectiveness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352248"/>
            <a:ext cx="8229600" cy="4389120"/>
          </a:xfrm>
        </p:spPr>
        <p:txBody>
          <a:bodyPr/>
          <a:lstStyle/>
          <a:p>
            <a:r>
              <a:rPr lang="en-US" dirty="0" smtClean="0"/>
              <a:t>Perform a probabilistic analysis of the framework and its selection process</a:t>
            </a:r>
          </a:p>
          <a:p>
            <a:r>
              <a:rPr lang="en-US" dirty="0" smtClean="0"/>
              <a:t>Introduce </a:t>
            </a:r>
            <a:r>
              <a:rPr lang="en-US" smtClean="0"/>
              <a:t>a space-regularization </a:t>
            </a:r>
            <a:r>
              <a:rPr lang="en-US" dirty="0" smtClean="0"/>
              <a:t>term over the set of correspondences</a:t>
            </a:r>
          </a:p>
          <a:p>
            <a:r>
              <a:rPr lang="en-US" dirty="0" smtClean="0"/>
              <a:t>Investigate the links with optimization theory</a:t>
            </a:r>
          </a:p>
          <a:p>
            <a:r>
              <a:rPr lang="en-US" dirty="0" smtClean="0"/>
              <a:t>A fast GPU implementation would allow us to consider higher-order </a:t>
            </a:r>
            <a:r>
              <a:rPr lang="en-US" smtClean="0"/>
              <a:t>matching problems (anybody interested?)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749248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smtClean="0"/>
              <a:t>Thank you!</a:t>
            </a:r>
            <a:r>
              <a:rPr lang="en-US" sz="6000" smtClean="0"/>
              <a:t/>
            </a:r>
            <a:br>
              <a:rPr lang="en-US" sz="6000" smtClean="0"/>
            </a:br>
            <a:r>
              <a:rPr lang="en-US" sz="6000" smtClean="0"/>
              <a:t>Questions?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Research in Tel Aviv (Israel)</a:t>
            </a:r>
            <a:endParaRPr lang="en-US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66675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Research in Tel Aviv (Israel)</a:t>
            </a:r>
            <a:endParaRPr lang="en-US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66675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5077502"/>
            <a:ext cx="2569468" cy="121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Research in Tel Aviv (Israel)</a:t>
            </a:r>
            <a:endParaRPr lang="en-US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66675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458487"/>
            <a:ext cx="4979690" cy="3191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5077502"/>
            <a:ext cx="2569468" cy="121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Research in Tel Aviv</a:t>
            </a:r>
            <a:endParaRPr lang="en-US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5086" y="1922784"/>
            <a:ext cx="6335266" cy="474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7848</TotalTime>
  <Words>1594</Words>
  <Application>Microsoft Office PowerPoint</Application>
  <PresentationFormat>Presentazione su schermo (4:3)</PresentationFormat>
  <Paragraphs>168</Paragraphs>
  <Slides>57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57</vt:i4>
      </vt:variant>
    </vt:vector>
  </HeadingPairs>
  <TitlesOfParts>
    <vt:vector size="59" baseType="lpstr">
      <vt:lpstr>Equinozio</vt:lpstr>
      <vt:lpstr>Equazione</vt:lpstr>
      <vt:lpstr>Shape Matching: A Game-Theoretic Perspective</vt:lpstr>
      <vt:lpstr>Born + Engineering in Rome</vt:lpstr>
      <vt:lpstr>Born + Engineering in Rome</vt:lpstr>
      <vt:lpstr>Born + Engineering in Rome</vt:lpstr>
      <vt:lpstr>Computer Vision in Venice</vt:lpstr>
      <vt:lpstr>Research in Tel Aviv (Israel)</vt:lpstr>
      <vt:lpstr>Research in Tel Aviv (Israel)</vt:lpstr>
      <vt:lpstr>Research in Tel Aviv (Israel)</vt:lpstr>
      <vt:lpstr>Research in Tel Aviv</vt:lpstr>
      <vt:lpstr>Correspondence Problem</vt:lpstr>
      <vt:lpstr>Correspondence Problem</vt:lpstr>
      <vt:lpstr>Correspondence Problem</vt:lpstr>
      <vt:lpstr>Correspondence Problem</vt:lpstr>
      <vt:lpstr>Correspondence Problem</vt:lpstr>
      <vt:lpstr>Real-world examples</vt:lpstr>
      <vt:lpstr>Real-world examples</vt:lpstr>
      <vt:lpstr>Related Work</vt:lpstr>
      <vt:lpstr>Related Work</vt:lpstr>
      <vt:lpstr>Resorting to Pairwise Constraints</vt:lpstr>
      <vt:lpstr>Resorting to Pairwise Constraints</vt:lpstr>
      <vt:lpstr>Resorting to Pairwise Constraints</vt:lpstr>
      <vt:lpstr>Resorting to Pairwise Constraints</vt:lpstr>
      <vt:lpstr>Resorting to Pairwise Constraints</vt:lpstr>
      <vt:lpstr>Resorting to Pairwise Constraints</vt:lpstr>
      <vt:lpstr>Resorting to Pairwise Constraints</vt:lpstr>
      <vt:lpstr>Problem formulation</vt:lpstr>
      <vt:lpstr>Pairwise affinity</vt:lpstr>
      <vt:lpstr>Quadratic Assignment Problem</vt:lpstr>
      <vt:lpstr>Quadratic Assignment Problem</vt:lpstr>
      <vt:lpstr>Problem Relaxation</vt:lpstr>
      <vt:lpstr>A spectral solution</vt:lpstr>
      <vt:lpstr>A spectral solution (cont’d)</vt:lpstr>
      <vt:lpstr>An inlier selection approach</vt:lpstr>
      <vt:lpstr>Attaining sparsity</vt:lpstr>
      <vt:lpstr>Game Theory in Computer Vision</vt:lpstr>
      <vt:lpstr>Game Theory (cont’d)</vt:lpstr>
      <vt:lpstr>Preliminaries</vt:lpstr>
      <vt:lpstr>Expected payoff</vt:lpstr>
      <vt:lpstr>Nash Equilibria</vt:lpstr>
      <vt:lpstr>Evolutionary Dynamics</vt:lpstr>
      <vt:lpstr>Evolutionary Stable Strategies</vt:lpstr>
      <vt:lpstr>A link with Optimization Theory</vt:lpstr>
      <vt:lpstr>The selection process</vt:lpstr>
      <vt:lpstr>Replicator Dynamics</vt:lpstr>
      <vt:lpstr>Replicator Dynamics</vt:lpstr>
      <vt:lpstr>The Matching Game</vt:lpstr>
      <vt:lpstr>Object-in-clutter recognition</vt:lpstr>
      <vt:lpstr>Rigid surface alignment</vt:lpstr>
      <vt:lpstr>Feature detection</vt:lpstr>
      <vt:lpstr>Feature matching for SfM</vt:lpstr>
      <vt:lpstr>Matching non-rigid shapes</vt:lpstr>
      <vt:lpstr>Matching non-rigid shapes</vt:lpstr>
      <vt:lpstr>Experimental results</vt:lpstr>
      <vt:lpstr>Qualitative results</vt:lpstr>
      <vt:lpstr>Conclusions</vt:lpstr>
      <vt:lpstr>Future directions</vt:lpstr>
      <vt:lpstr>Thank you!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Game-Theoretic Approach to Deformable Shape Matching</dc:title>
  <dc:creator>purusha</dc:creator>
  <cp:lastModifiedBy>purusha</cp:lastModifiedBy>
  <cp:revision>507</cp:revision>
  <dcterms:created xsi:type="dcterms:W3CDTF">2012-02-25T16:00:26Z</dcterms:created>
  <dcterms:modified xsi:type="dcterms:W3CDTF">2012-05-30T03:59:04Z</dcterms:modified>
</cp:coreProperties>
</file>